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9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fil-P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B4F"/>
    <a:srgbClr val="DBF105"/>
    <a:srgbClr val="FFFF99"/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50" d="100"/>
          <a:sy n="50" d="100"/>
        </p:scale>
        <p:origin x="-117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92DD9-07F2-488E-B24C-27D1D63926F7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D1B77-69B9-47D5-AF70-C6041AA71059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70190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1B77-69B9-47D5-AF70-C6041AA71059}" type="slidenum">
              <a:rPr lang="fil-PH" smtClean="0"/>
              <a:t>23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16935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l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C56AB6-43DB-4B44-A52A-5DB66250762C}" type="datetimeFigureOut">
              <a:rPr lang="fil-PH" smtClean="0"/>
              <a:t>11/30/2010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775BB8-0894-4E2F-8DCB-2F19CC4D9C35}" type="slidenum">
              <a:rPr lang="fil-PH" smtClean="0"/>
              <a:t>‹#›</a:t>
            </a:fld>
            <a:endParaRPr lang="fil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HAPTER%203%20Metabolic%20Changes%20of%20Drus%20&amp;%20Related%20Compounds%202.pptx#1. SITES     DRUG BIOTRANSFORMA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48000"/>
            <a:ext cx="3313355" cy="1362636"/>
          </a:xfrm>
        </p:spPr>
        <p:txBody>
          <a:bodyPr>
            <a:normAutofit/>
          </a:bodyPr>
          <a:lstStyle/>
          <a:p>
            <a:r>
              <a:rPr lang="fil-PH" dirty="0" smtClean="0"/>
              <a:t>CHAPTER 3</a:t>
            </a:r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19600"/>
            <a:ext cx="3309803" cy="126210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METABOLIC CHANGES OF DRUGS AND RELATED ORGANIC COMPOUNDS</a:t>
            </a:r>
            <a:endParaRPr lang="fil-PH" dirty="0"/>
          </a:p>
          <a:p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424342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36864" y="2661984"/>
            <a:ext cx="3094004" cy="2318266"/>
            <a:chOff x="1447800" y="2406134"/>
            <a:chExt cx="3094004" cy="2318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90800"/>
              <a:ext cx="2133600" cy="2133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9441" y="2406134"/>
              <a:ext cx="3012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400" b="1" dirty="0" smtClean="0"/>
                <a:t>Original compound</a:t>
              </a:r>
              <a:endParaRPr lang="fil-PH" sz="14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29200" y="-76200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32860" y="4106721"/>
            <a:ext cx="8382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l-P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Functional Polar Groups to Xenobiotics</a:t>
            </a:r>
            <a:endParaRPr lang="fil-P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71700" y="5631179"/>
            <a:ext cx="4953000" cy="584775"/>
            <a:chOff x="701445" y="5486400"/>
            <a:chExt cx="4953000" cy="584775"/>
          </a:xfrm>
        </p:grpSpPr>
        <p:sp>
          <p:nvSpPr>
            <p:cNvPr id="16" name="Rounded Rectangle 15"/>
            <p:cNvSpPr/>
            <p:nvPr/>
          </p:nvSpPr>
          <p:spPr>
            <a:xfrm flipV="1">
              <a:off x="701445" y="5486400"/>
              <a:ext cx="4953000" cy="4571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1610" y="5486400"/>
              <a:ext cx="31726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modification</a:t>
              </a:r>
              <a:endPara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18050"/>
            <a:ext cx="2590800" cy="2590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34637" y="2681380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/>
              <a:t>Modified compound</a:t>
            </a:r>
            <a:endParaRPr lang="fil-PH" sz="1400" b="1" dirty="0"/>
          </a:p>
        </p:txBody>
      </p:sp>
    </p:spTree>
    <p:extLst>
      <p:ext uri="{BB962C8B-B14F-4D97-AF65-F5344CB8AC3E}">
        <p14:creationId xmlns:p14="http://schemas.microsoft.com/office/powerpoint/2010/main" val="2069140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l-P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Functional Polar Groups to Xenobiotics</a:t>
            </a:r>
            <a:endParaRPr lang="fil-P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5814" y="5631176"/>
            <a:ext cx="7787709" cy="356100"/>
            <a:chOff x="705814" y="5631176"/>
            <a:chExt cx="7787709" cy="356100"/>
          </a:xfrm>
        </p:grpSpPr>
        <p:sp>
          <p:nvSpPr>
            <p:cNvPr id="16" name="Rounded Rectangle 15"/>
            <p:cNvSpPr/>
            <p:nvPr/>
          </p:nvSpPr>
          <p:spPr>
            <a:xfrm flipV="1">
              <a:off x="820875" y="5631176"/>
              <a:ext cx="7484925" cy="4571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5814" y="5631179"/>
              <a:ext cx="7787709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Unmasking               existing functionality</a:t>
              </a:r>
              <a:endParaRPr lang="en-US" sz="1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0" y="5648722"/>
              <a:ext cx="1116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>
                  <a:solidFill>
                    <a:schemeClr val="accent2">
                      <a:lumMod val="75000"/>
                    </a:schemeClr>
                  </a:solidFill>
                  <a:latin typeface="Gigi" pitchFamily="82" charset="0"/>
                </a:rPr>
                <a:t>o</a:t>
              </a:r>
              <a:r>
                <a:rPr lang="fil-PH" sz="1600" b="1" dirty="0" smtClean="0">
                  <a:solidFill>
                    <a:schemeClr val="accent2">
                      <a:lumMod val="75000"/>
                    </a:schemeClr>
                  </a:solidFill>
                  <a:latin typeface="Gigi" pitchFamily="82" charset="0"/>
                </a:rPr>
                <a:t>f   the</a:t>
              </a:r>
              <a:endParaRPr lang="fil-PH" sz="1600" b="1" dirty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endParaRPr>
            </a:p>
          </p:txBody>
        </p:sp>
      </p:grpSp>
      <p:pic>
        <p:nvPicPr>
          <p:cNvPr id="7170" name="Picture 2" descr="http://www.tutornext.com/system/files/u36/Al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4850"/>
            <a:ext cx="3415679" cy="16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utornext.com/system/files/u36/Al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3762"/>
            <a:ext cx="4382655" cy="16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85800" y="4876800"/>
            <a:ext cx="7789725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Reduction</a:t>
            </a:r>
            <a:r>
              <a:rPr lang="fil-P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 of Ketones &amp; Aldehydes </a:t>
            </a:r>
            <a:r>
              <a:rPr lang="fil-P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to Alcohol</a:t>
            </a:r>
            <a:endParaRPr lang="fil-PH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l-P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Functional Polar Groups to Xenobiotics</a:t>
            </a:r>
            <a:endParaRPr lang="fil-P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 flipV="1">
            <a:off x="820875" y="5631176"/>
            <a:ext cx="7484925" cy="4571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5" name="Rectangle 14"/>
          <p:cNvSpPr/>
          <p:nvPr/>
        </p:nvSpPr>
        <p:spPr>
          <a:xfrm>
            <a:off x="705815" y="5631179"/>
            <a:ext cx="77877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Unmasking               existing functionality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600438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dirty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o</a:t>
            </a:r>
            <a:r>
              <a:rPr lang="fil-PH" sz="28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f   the</a:t>
            </a:r>
            <a:endParaRPr lang="fil-PH" sz="2800" b="1" dirty="0">
              <a:solidFill>
                <a:schemeClr val="accent2">
                  <a:lumMod val="75000"/>
                </a:schemeClr>
              </a:solidFill>
              <a:latin typeface="Gigi" pitchFamily="8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2460796"/>
            <a:ext cx="6553200" cy="2873204"/>
            <a:chOff x="1219200" y="2460796"/>
            <a:chExt cx="6553200" cy="2873204"/>
          </a:xfrm>
        </p:grpSpPr>
        <p:pic>
          <p:nvPicPr>
            <p:cNvPr id="10242" name="Picture 2" descr="http://upload.wikimedia.org/wikipedia/commons/1/1e/Alcohol_to_aci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40" y="2460796"/>
              <a:ext cx="5904594" cy="270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19200" y="4419600"/>
              <a:ext cx="6553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4876800"/>
            <a:ext cx="7789725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Oxidation</a:t>
            </a:r>
            <a:r>
              <a:rPr lang="fil-P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   of  Alcohol   </a:t>
            </a:r>
            <a:r>
              <a:rPr lang="fil-P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to  Acid</a:t>
            </a:r>
            <a:endParaRPr lang="fil-PH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l-P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Functional Polar Groups to Xenobiotics</a:t>
            </a:r>
            <a:endParaRPr lang="fil-P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 flipV="1">
            <a:off x="820875" y="5631176"/>
            <a:ext cx="7484925" cy="4571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5" name="Rectangle 14"/>
          <p:cNvSpPr/>
          <p:nvPr/>
        </p:nvSpPr>
        <p:spPr>
          <a:xfrm>
            <a:off x="705814" y="5631179"/>
            <a:ext cx="77877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Unmasking               existing functionality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569961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dirty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o</a:t>
            </a:r>
            <a:r>
              <a:rPr lang="fil-PH" sz="28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f   the</a:t>
            </a:r>
            <a:endParaRPr lang="fil-PH" sz="2800" b="1" dirty="0">
              <a:solidFill>
                <a:schemeClr val="accent2">
                  <a:lumMod val="75000"/>
                </a:schemeClr>
              </a:solidFill>
              <a:latin typeface="Gigi" pitchFamily="8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4876800"/>
            <a:ext cx="7789725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Hydrolysis</a:t>
            </a:r>
            <a:r>
              <a:rPr lang="fil-PH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  of  Ester  &amp;  Amide  to  </a:t>
            </a:r>
            <a:r>
              <a:rPr lang="fil-PH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Acid</a:t>
            </a:r>
            <a:endParaRPr lang="fil-PH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  <p:pic>
        <p:nvPicPr>
          <p:cNvPr id="9218" name="Picture 2" descr="http://pmgb.files.wordpress.com/2008/03/hydrolysis-of-e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1" y="2925627"/>
            <a:ext cx="7371672" cy="17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l-P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Functional Polar Groups to Xenobiotics</a:t>
            </a:r>
            <a:endParaRPr lang="fil-P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 flipV="1">
            <a:off x="820875" y="5631176"/>
            <a:ext cx="7484925" cy="4571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5" name="Rectangle 14"/>
          <p:cNvSpPr/>
          <p:nvPr/>
        </p:nvSpPr>
        <p:spPr>
          <a:xfrm>
            <a:off x="705815" y="5631179"/>
            <a:ext cx="77877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Unmasking               existing functionality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631176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dirty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o</a:t>
            </a:r>
            <a:r>
              <a:rPr lang="fil-PH" sz="2800" b="1" dirty="0" smtClean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f   the</a:t>
            </a:r>
            <a:endParaRPr lang="fil-PH" sz="2800" b="1" dirty="0">
              <a:solidFill>
                <a:schemeClr val="accent2">
                  <a:lumMod val="75000"/>
                </a:schemeClr>
              </a:solidFill>
              <a:latin typeface="Gigi" pitchFamily="8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4876800"/>
            <a:ext cx="8018325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Reduction </a:t>
            </a:r>
            <a:r>
              <a:rPr lang="fil-PH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  of  Nitro compounds   to  form </a:t>
            </a:r>
            <a:r>
              <a:rPr lang="fil-PH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NH</a:t>
            </a:r>
            <a:r>
              <a:rPr lang="fil-PH" sz="1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2</a:t>
            </a:r>
            <a:r>
              <a:rPr lang="fil-PH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 moiety</a:t>
            </a:r>
            <a:endParaRPr lang="fil-PH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  <p:pic>
        <p:nvPicPr>
          <p:cNvPr id="11266" name="Picture 2" descr="http://www.eoearth.org/files/112001_112100/112013/Biotransformation-fig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28" y="2285999"/>
            <a:ext cx="5771472" cy="24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80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REACTION</a:t>
            </a:r>
            <a:endParaRPr lang="fil-P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35954" y="2286000"/>
            <a:ext cx="5745846" cy="3581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il-PH" sz="2000" dirty="0" smtClean="0">
              <a:solidFill>
                <a:srgbClr val="006600"/>
              </a:solidFill>
              <a:latin typeface="+mj-lt"/>
            </a:endParaRPr>
          </a:p>
          <a:p>
            <a:r>
              <a:rPr lang="fil-PH" sz="2000" dirty="0" smtClean="0">
                <a:solidFill>
                  <a:srgbClr val="006600"/>
                </a:solidFill>
                <a:latin typeface="+mj-lt"/>
              </a:rPr>
              <a:t>Do not produce suficiently hydrophilic or inactive metabolites </a:t>
            </a:r>
          </a:p>
          <a:p>
            <a:endParaRPr lang="fil-PH" sz="2000" dirty="0" smtClean="0">
              <a:solidFill>
                <a:srgbClr val="006600"/>
              </a:solidFill>
              <a:latin typeface="+mj-lt"/>
            </a:endParaRPr>
          </a:p>
          <a:p>
            <a:r>
              <a:rPr lang="fil-PH" sz="2000" dirty="0" smtClean="0">
                <a:solidFill>
                  <a:srgbClr val="006600"/>
                </a:solidFill>
                <a:latin typeface="+mj-lt"/>
              </a:rPr>
              <a:t>Provide </a:t>
            </a:r>
            <a:r>
              <a:rPr lang="fil-PH" sz="2000" dirty="0">
                <a:solidFill>
                  <a:srgbClr val="006600"/>
                </a:solidFill>
                <a:latin typeface="+mj-lt"/>
              </a:rPr>
              <a:t>a functional group or handle </a:t>
            </a:r>
            <a:endParaRPr lang="fil-PH" sz="2000" dirty="0" smtClean="0">
              <a:solidFill>
                <a:srgbClr val="006600"/>
              </a:solidFill>
              <a:latin typeface="+mj-lt"/>
            </a:endParaRPr>
          </a:p>
          <a:p>
            <a:pPr marL="68580" indent="0">
              <a:buNone/>
            </a:pPr>
            <a:r>
              <a:rPr lang="fil-PH" sz="2000" dirty="0">
                <a:solidFill>
                  <a:srgbClr val="006600"/>
                </a:solidFill>
                <a:latin typeface="+mj-lt"/>
              </a:rPr>
              <a:t> </a:t>
            </a:r>
            <a:r>
              <a:rPr lang="fil-PH" sz="2000" dirty="0" smtClean="0">
                <a:solidFill>
                  <a:srgbClr val="006600"/>
                </a:solidFill>
                <a:latin typeface="+mj-lt"/>
              </a:rPr>
              <a:t>  on </a:t>
            </a:r>
            <a:r>
              <a:rPr lang="fil-PH" sz="2000" dirty="0">
                <a:solidFill>
                  <a:srgbClr val="006600"/>
                </a:solidFill>
                <a:latin typeface="+mj-lt"/>
              </a:rPr>
              <a:t>the molecule that can undergo </a:t>
            </a:r>
            <a:endParaRPr lang="fil-PH" sz="2000" dirty="0" smtClean="0">
              <a:solidFill>
                <a:srgbClr val="006600"/>
              </a:solidFill>
              <a:latin typeface="+mj-lt"/>
            </a:endParaRPr>
          </a:p>
          <a:p>
            <a:pPr marL="68580" indent="0">
              <a:buNone/>
            </a:pPr>
            <a:r>
              <a:rPr lang="fil-PH" sz="2000" dirty="0">
                <a:solidFill>
                  <a:srgbClr val="006600"/>
                </a:solidFill>
                <a:latin typeface="+mj-lt"/>
              </a:rPr>
              <a:t> </a:t>
            </a:r>
            <a:r>
              <a:rPr lang="fil-PH" sz="2000" dirty="0" smtClean="0">
                <a:solidFill>
                  <a:srgbClr val="006600"/>
                </a:solidFill>
                <a:latin typeface="+mj-lt"/>
              </a:rPr>
              <a:t>   Phase </a:t>
            </a:r>
            <a:r>
              <a:rPr lang="fil-PH" sz="2000" dirty="0">
                <a:solidFill>
                  <a:srgbClr val="006600"/>
                </a:solidFill>
                <a:latin typeface="+mj-lt"/>
              </a:rPr>
              <a:t>2 reactions</a:t>
            </a:r>
            <a:endParaRPr lang="fil-PH" sz="2000" dirty="0">
              <a:solidFill>
                <a:srgbClr val="0070C0"/>
              </a:solidFill>
              <a:latin typeface="+mj-lt"/>
            </a:endParaRPr>
          </a:p>
          <a:p>
            <a:endParaRPr lang="fil-PH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942652"/>
            <a:ext cx="4222865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Oxidation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8000"/>
            <a:ext cx="3429000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-76200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35954" y="2743200"/>
            <a:ext cx="7193646" cy="3124200"/>
          </a:xfrm>
        </p:spPr>
        <p:txBody>
          <a:bodyPr>
            <a:normAutofit/>
          </a:bodyPr>
          <a:lstStyle/>
          <a:p>
            <a:r>
              <a:rPr lang="fil-PH" dirty="0" smtClean="0">
                <a:solidFill>
                  <a:srgbClr val="006600"/>
                </a:solidFill>
                <a:latin typeface="+mj-lt"/>
              </a:rPr>
              <a:t>Terminate ot attenuate biological activity</a:t>
            </a:r>
          </a:p>
          <a:p>
            <a:pPr marL="68580" indent="0">
              <a:buNone/>
            </a:pPr>
            <a:endParaRPr lang="fil-PH" dirty="0">
              <a:solidFill>
                <a:srgbClr val="006600"/>
              </a:solidFill>
              <a:latin typeface="+mj-lt"/>
            </a:endParaRP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Methylation</a:t>
            </a: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Acetylation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fil-P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 REACTION</a:t>
            </a:r>
            <a:endParaRPr lang="fil-P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942652"/>
            <a:ext cx="56388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Conjugation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35954" y="2743200"/>
            <a:ext cx="7193646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l-PH" dirty="0" smtClean="0">
                <a:solidFill>
                  <a:srgbClr val="006600"/>
                </a:solidFill>
                <a:latin typeface="+mj-lt"/>
              </a:rPr>
              <a:t>Attach small, polar and ionizable endogenous compounds such as:</a:t>
            </a:r>
          </a:p>
          <a:p>
            <a:pPr marL="68580" indent="0">
              <a:buFont typeface="Wingdings 2" pitchFamily="18" charset="2"/>
              <a:buNone/>
            </a:pPr>
            <a:endParaRPr lang="fil-PH" dirty="0" smtClean="0">
              <a:solidFill>
                <a:srgbClr val="006600"/>
              </a:solidFill>
              <a:latin typeface="+mj-lt"/>
            </a:endParaRP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Glucoronic acid</a:t>
            </a: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Sulfate</a:t>
            </a: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Glycine</a:t>
            </a: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Other amino acids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35954" y="2743200"/>
            <a:ext cx="7193646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l-PH" dirty="0" smtClean="0">
                <a:solidFill>
                  <a:srgbClr val="006600"/>
                </a:solidFill>
                <a:latin typeface="+mj-lt"/>
              </a:rPr>
              <a:t>Protects the body against chemically reactive compounds or metabolites</a:t>
            </a:r>
          </a:p>
          <a:p>
            <a:pPr marL="68580" indent="0">
              <a:buFont typeface="Wingdings 2" pitchFamily="18" charset="2"/>
              <a:buNone/>
            </a:pPr>
            <a:endParaRPr lang="fil-PH" dirty="0" smtClean="0">
              <a:solidFill>
                <a:srgbClr val="006600"/>
              </a:solidFill>
              <a:latin typeface="+mj-lt"/>
            </a:endParaRP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Glutathione (GSH) conjugation</a:t>
            </a: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Glycine</a:t>
            </a:r>
          </a:p>
          <a:p>
            <a:pPr lvl="2">
              <a:buFont typeface="Wingdings" pitchFamily="2" charset="2"/>
              <a:buChar char="v"/>
            </a:pPr>
            <a:r>
              <a:rPr lang="fil-PH" sz="2400" dirty="0" smtClean="0">
                <a:solidFill>
                  <a:srgbClr val="0070C0"/>
                </a:solidFill>
                <a:latin typeface="+mj-lt"/>
              </a:rPr>
              <a:t>Other amino acids</a:t>
            </a:r>
          </a:p>
        </p:txBody>
      </p:sp>
    </p:spTree>
    <p:extLst>
      <p:ext uri="{BB962C8B-B14F-4D97-AF65-F5344CB8AC3E}">
        <p14:creationId xmlns:p14="http://schemas.microsoft.com/office/powerpoint/2010/main" val="34576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799" y="990600"/>
            <a:ext cx="7450347" cy="1143000"/>
          </a:xfrm>
        </p:spPr>
        <p:txBody>
          <a:bodyPr>
            <a:norm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&amp; PHASE 2 REACTION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942652"/>
            <a:ext cx="70866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Oxidation &amp; Conjugation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5490" y="2667000"/>
            <a:ext cx="706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006600"/>
                </a:solidFill>
              </a:rPr>
              <a:t>Phase 1 &amp; Phase 2 </a:t>
            </a:r>
            <a:r>
              <a:rPr lang="fil-PH" dirty="0" smtClean="0">
                <a:solidFill>
                  <a:srgbClr val="006600"/>
                </a:solidFill>
              </a:rPr>
              <a:t>reactions complement one another in detoxifying &amp; facilitating the elimination of drugs &amp; Xenobiotics</a:t>
            </a:r>
            <a:endParaRPr lang="fil-PH" dirty="0">
              <a:solidFill>
                <a:srgbClr val="0066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547" y="5791200"/>
            <a:ext cx="710385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Allylic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Hydroxylation of Marijuana (</a:t>
            </a:r>
            <a:r>
              <a:rPr kumimoji="0" 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Δ</a:t>
            </a:r>
            <a:r>
              <a:rPr kumimoji="0" lang="en-US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tetra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Hydrocannabinol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)	</a:t>
            </a:r>
            <a:endParaRPr kumimoji="0" lang="fil-P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25806" y="3638145"/>
            <a:ext cx="3369994" cy="2132565"/>
            <a:chOff x="685800" y="4067175"/>
            <a:chExt cx="3369994" cy="2132565"/>
          </a:xfrm>
        </p:grpSpPr>
        <p:pic>
          <p:nvPicPr>
            <p:cNvPr id="12291" name="Picture 3" descr="170px-CBN-type_cannabino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35450"/>
              <a:ext cx="3369994" cy="196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784658" y="4067175"/>
              <a:ext cx="6016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CH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3</a:t>
              </a:r>
              <a:endParaRPr kumimoji="0" lang="fil-P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98086" y="3645731"/>
            <a:ext cx="3219061" cy="2010279"/>
            <a:chOff x="5029200" y="4083050"/>
            <a:chExt cx="3219061" cy="2010279"/>
          </a:xfrm>
        </p:grpSpPr>
        <p:pic>
          <p:nvPicPr>
            <p:cNvPr id="12292" name="Picture 4" descr="170px-CBN-type_cannabino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830" y="4235450"/>
              <a:ext cx="3187431" cy="1857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029200" y="4083050"/>
              <a:ext cx="9445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CH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2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OH</a:t>
              </a:r>
              <a:endParaRPr kumimoji="0" lang="fil-P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8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170px-CBN-type_cannabin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1" y="2819400"/>
            <a:ext cx="2693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2445603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   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H-C-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Verdana" pitchFamily="34" charset="0"/>
                <a:cs typeface="Arial" pitchFamily="34" charset="0"/>
              </a:rPr>
              <a:t>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    </a:t>
            </a:r>
            <a:endParaRPr kumimoji="0" lang="fil-P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170px-CBN-type_cannabin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75" y="3597737"/>
            <a:ext cx="3338478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943600"/>
            <a:ext cx="8039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Allylic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 Hydroxylation of Marijuana (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Δ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 tetra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Hydrocannabinol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)</a:t>
            </a:r>
            <a:endParaRPr kumimoji="0" lang="fil-PH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37706" y="2666999"/>
            <a:ext cx="11436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(CH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)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94289" y="3166104"/>
            <a:ext cx="2163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(CH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cs typeface="Arial" pitchFamily="34" charset="0"/>
              </a:rPr>
              <a:t>OH)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59510" y="3004349"/>
            <a:ext cx="12650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   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H-C-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Verdana" pitchFamily="34" charset="0"/>
                <a:cs typeface="Arial" pitchFamily="34" charset="0"/>
              </a:rPr>
              <a:t>OH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   </a:t>
            </a:r>
            <a:endParaRPr kumimoji="0" lang="fil-P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05210" cy="1143000"/>
          </a:xfrm>
        </p:spPr>
        <p:txBody>
          <a:bodyPr>
            <a:norm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&amp; PHASE 2 REACTION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66800" y="1942652"/>
            <a:ext cx="70866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Oxidation &amp; Conjugation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44874" y="380568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l-PH"/>
          </a:p>
        </p:txBody>
      </p:sp>
      <p:sp>
        <p:nvSpPr>
          <p:cNvPr id="2" name="TextBox 1"/>
          <p:cNvSpPr txBox="1"/>
          <p:nvPr/>
        </p:nvSpPr>
        <p:spPr>
          <a:xfrm>
            <a:off x="5619118" y="535011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More polar</a:t>
            </a:r>
            <a:endParaRPr lang="fil-P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6" grpId="0"/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170px-CBN-type_cannabin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805112"/>
            <a:ext cx="2682875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1937" y="2590799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OH</a:t>
            </a:r>
            <a:endParaRPr kumimoji="0" lang="fil-P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35087" y="3751262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endParaRPr kumimoji="0" lang="fil-P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31937" y="4267199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245" y="4876800"/>
            <a:ext cx="3048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11-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Hydroxy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Δ</a:t>
            </a:r>
            <a:r>
              <a:rPr lang="en-US" sz="1600" b="1" baseline="30000" dirty="0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9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tetra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Hydrocannabinol</a:t>
            </a:r>
            <a:endParaRPr kumimoji="0" lang="fil-P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170px-CBN-type_cannabin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70" y="2957513"/>
            <a:ext cx="2682875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95983" y="2743200"/>
            <a:ext cx="114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COOH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99133" y="39036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endParaRPr kumimoji="0" lang="fil-P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95983" y="441960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endParaRPr kumimoji="0" lang="fil-P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70508" y="4800600"/>
            <a:ext cx="34369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Δ</a:t>
            </a:r>
            <a:r>
              <a:rPr lang="en-US" sz="1600" b="1" baseline="30000" dirty="0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9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TH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Cannabinoic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Acid</a:t>
            </a:r>
            <a:endParaRPr kumimoji="0" lang="fil-P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&amp; PHASE 2 REACTION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66800" y="1942652"/>
            <a:ext cx="70866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Oxidation &amp; Conjugation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727508" y="3519604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l-PH"/>
          </a:p>
        </p:txBody>
      </p:sp>
      <p:sp>
        <p:nvSpPr>
          <p:cNvPr id="18" name="TextBox 17"/>
          <p:cNvSpPr txBox="1"/>
          <p:nvPr/>
        </p:nvSpPr>
        <p:spPr>
          <a:xfrm>
            <a:off x="3657600" y="35052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oxidation</a:t>
            </a:r>
            <a:endParaRPr lang="fil-P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fil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understand why certain drugs are contraindicated with other </a:t>
            </a:r>
            <a:r>
              <a:rPr lang="en-US" sz="2000" dirty="0" smtClean="0"/>
              <a:t>drugs</a:t>
            </a:r>
          </a:p>
          <a:p>
            <a:pPr marL="68580" indent="0">
              <a:buNone/>
            </a:pPr>
            <a:endParaRPr lang="en-US" sz="2000" dirty="0"/>
          </a:p>
          <a:p>
            <a:r>
              <a:rPr lang="en-US" sz="2000" dirty="0"/>
              <a:t>To describe the various phases of drug </a:t>
            </a:r>
            <a:r>
              <a:rPr lang="en-US" sz="2000" dirty="0" smtClean="0"/>
              <a:t>metabolism</a:t>
            </a:r>
          </a:p>
          <a:p>
            <a:pPr marL="68580" indent="0">
              <a:buNone/>
            </a:pPr>
            <a:endParaRPr lang="en-US" sz="2000" dirty="0"/>
          </a:p>
          <a:p>
            <a:r>
              <a:rPr lang="en-US" sz="2000" dirty="0"/>
              <a:t>To </a:t>
            </a:r>
            <a:r>
              <a:rPr lang="en-US" sz="2000" dirty="0" smtClean="0"/>
              <a:t>identify the site of biotransformation of drugs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1916" y="83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l-PH" dirty="0" smtClean="0">
                <a:solidFill>
                  <a:schemeClr val="bg1"/>
                </a:solidFill>
              </a:rPr>
              <a:t>http://www.google.com.ph/images?hl=tl&amp;biw=1366&amp;bih=607&amp;gbv=2&amp;tbs=isch:1&amp;sa=1&amp;q=metabolites&amp;aq=f&amp;aqi=&amp;aql=&amp;oq=&amp;gs_rfai=</a:t>
            </a:r>
            <a:endParaRPr lang="fil-P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70px-CBN-type_cannabin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805113"/>
            <a:ext cx="2682875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0" y="2590800"/>
            <a:ext cx="114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COOR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27150" y="37512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endParaRPr kumimoji="0" lang="fil-P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24000" y="426720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CH</a:t>
            </a:r>
            <a:r>
              <a:rPr kumimoji="0" lang="en-US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2663" y="4419600"/>
            <a:ext cx="34369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Δ</a:t>
            </a:r>
            <a:r>
              <a:rPr lang="en-US" sz="1400" b="1" baseline="30000" dirty="0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9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pitchFamily="34" charset="0"/>
              </a:rPr>
              <a:t> TH 11-Cannabinoic Acid</a:t>
            </a:r>
            <a:endParaRPr kumimoji="0" lang="fil-P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38400" y="3109912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OR</a:t>
            </a:r>
            <a:endParaRPr kumimoji="0" lang="fil-P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8525" y="5334000"/>
            <a:ext cx="7331075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Glucuronide Conjugate 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at either the </a:t>
            </a:r>
            <a:r>
              <a:rPr lang="fil-PH" sz="2000" dirty="0" smtClean="0">
                <a:solidFill>
                  <a:srgbClr val="0070C0"/>
                </a:solidFill>
                <a:latin typeface="Gigi" pitchFamily="82" charset="0"/>
              </a:rPr>
              <a:t>COO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H group or the Phenolic </a:t>
            </a:r>
            <a:r>
              <a:rPr lang="fil-PH" sz="2000" dirty="0" smtClean="0">
                <a:solidFill>
                  <a:srgbClr val="0070C0"/>
                </a:solidFill>
                <a:latin typeface="Gigi" pitchFamily="82" charset="0"/>
              </a:rPr>
              <a:t>OH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 Group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55107" y="3109912"/>
            <a:ext cx="216693" cy="366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pic>
        <p:nvPicPr>
          <p:cNvPr id="15362" name="Picture 2" descr="glucoronyl moe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06" y="2743201"/>
            <a:ext cx="3529194" cy="22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038077" y="3293268"/>
            <a:ext cx="1000523" cy="148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&amp; PHASE 2 REACTION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66800" y="1942652"/>
            <a:ext cx="70866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Oxidation &amp; Conjugation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029200"/>
            <a:ext cx="6986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/>
              <a:t>Subsequent conjugatinon with </a:t>
            </a:r>
            <a:r>
              <a:rPr lang="fil-PH" sz="1400" b="1" dirty="0" smtClean="0">
                <a:solidFill>
                  <a:schemeClr val="accent2">
                    <a:lumMod val="75000"/>
                  </a:schemeClr>
                </a:solidFill>
              </a:rPr>
              <a:t>Glucoronic acid</a:t>
            </a:r>
            <a:endParaRPr lang="fil-PH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98525" y="5334000"/>
            <a:ext cx="7331075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Glucuronide Conjugate 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at either the </a:t>
            </a:r>
            <a:r>
              <a:rPr lang="fil-PH" sz="2000" dirty="0" smtClean="0">
                <a:solidFill>
                  <a:srgbClr val="0070C0"/>
                </a:solidFill>
                <a:latin typeface="Gigi" pitchFamily="82" charset="0"/>
              </a:rPr>
              <a:t>COO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H group or the Phenolic </a:t>
            </a:r>
            <a:r>
              <a:rPr lang="fil-PH" sz="2000" dirty="0" smtClean="0">
                <a:solidFill>
                  <a:srgbClr val="0070C0"/>
                </a:solidFill>
                <a:latin typeface="Gigi" pitchFamily="82" charset="0"/>
              </a:rPr>
              <a:t>OH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 Group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>
            <a:norm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&amp; PHASE 2 REACTION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66800" y="1942652"/>
            <a:ext cx="70866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FF0000"/>
                </a:solidFill>
                <a:latin typeface="Gigi" pitchFamily="82" charset="0"/>
              </a:rPr>
              <a:t>Oxidation &amp; Conjugation Reaction</a:t>
            </a:r>
            <a:endParaRPr lang="fil-PH" sz="2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029200"/>
            <a:ext cx="6986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/>
              <a:t>Subsequent conjugatinon with </a:t>
            </a:r>
            <a:r>
              <a:rPr lang="fil-PH" sz="1400" b="1" dirty="0" smtClean="0">
                <a:solidFill>
                  <a:schemeClr val="accent2">
                    <a:lumMod val="75000"/>
                  </a:schemeClr>
                </a:solidFill>
              </a:rPr>
              <a:t>Glucoronic acid</a:t>
            </a:r>
            <a:endParaRPr lang="fil-PH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6703" y="2514600"/>
            <a:ext cx="2181497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mpd="thickThin">
            <a:noFill/>
          </a:ln>
          <a:scene3d>
            <a:camera prst="orthographicFront"/>
            <a:lightRig rig="threePt" dir="t"/>
          </a:scene3d>
          <a:sp3d extrusionH="25400" contourW="25400" prstMaterial="plastic">
            <a:bevelT w="127000" h="1524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fil-PH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il-PH" b="1" dirty="0" smtClean="0">
                <a:solidFill>
                  <a:schemeClr val="bg1"/>
                </a:solidFill>
              </a:rPr>
              <a:t>Water-soluble compound </a:t>
            </a:r>
          </a:p>
          <a:p>
            <a:endParaRPr lang="fil-PH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il-PH" b="1" dirty="0" smtClean="0">
                <a:solidFill>
                  <a:schemeClr val="bg1"/>
                </a:solidFill>
              </a:rPr>
              <a:t>eliminated completely in the urine</a:t>
            </a:r>
          </a:p>
          <a:p>
            <a:endParaRPr lang="fil-PH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514600"/>
            <a:ext cx="51974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2"/>
          <p:cNvGrpSpPr>
            <a:grpSpLocks noRot="1"/>
          </p:cNvGrpSpPr>
          <p:nvPr/>
        </p:nvGrpSpPr>
        <p:grpSpPr bwMode="auto">
          <a:xfrm>
            <a:off x="457200" y="1752600"/>
            <a:ext cx="8229600" cy="4800600"/>
            <a:chOff x="357" y="1056"/>
            <a:chExt cx="5040" cy="283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57" y="2884"/>
              <a:ext cx="504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PHASE II or CONJUGSTION REACTIONS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A. </a:t>
              </a:r>
              <a:r>
                <a: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Glucuronic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Acid Conjugation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B. Sulfate Conjugation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C. Conjugation with Glycine, Glutamine and other Amino Acids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D. Glutathione or </a:t>
              </a:r>
              <a:r>
                <a: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Mercapturic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Acid Conjugation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E. Acetylation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D. Methylation </a:t>
              </a:r>
              <a:endParaRPr kumimoji="0" lang="fil-P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57" y="1056"/>
              <a:ext cx="5040" cy="1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PHASE I or FUNCTIONALIZATION REACTIONS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A. Oxidative Reaction                                                 B. Reductive Reactions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-Oxidation of Aromatic Moieties                                      - Reduction of aldehydes and ketones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ts val="1200"/>
                <a:buFont typeface="Verdana" pitchFamily="34" charset="0"/>
                <a:buChar char="-"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Oxidation of Olefins                                                      - Reduction of Nitro and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Azo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compounds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ts val="1200"/>
                <a:buFont typeface="Verdana" pitchFamily="34" charset="0"/>
                <a:buChar char="-"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Oxidation of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Benzyclic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,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Allylic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carbon atoms, carbon         - Miscellaneous Reductive reactions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atoms ∂ Carbon atoms to carbonyl and imines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ts val="1200"/>
                <a:buFont typeface="Verdana" pitchFamily="34" charset="0"/>
                <a:buChar char="-"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Oxidation of Aliphatic and Alicyclic carbon atoms           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C. Hydrolytic Reactions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ts val="1200"/>
                <a:buFont typeface="Verdana" pitchFamily="34" charset="0"/>
                <a:buChar char="-"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Oxidation of Carbon-heteroatom systems:                      - Hydrolysis of Esters and Amides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* Caron-Nitrogen system                                           - Hydration of Epoxides and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arene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oxide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* Carbon – Sulfur system                                             epoxide 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hydrase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* Caron – Oxygen system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ts val="1200"/>
                <a:buFont typeface="Verdana" pitchFamily="34" charset="0"/>
                <a:buChar char="-"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Carbon – Alcohols and Aldehydes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ts val="1200"/>
                <a:buFont typeface="Verdana" pitchFamily="34" charset="0"/>
                <a:buChar char="-"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Other miscellaneous oxidative reactions</a:t>
              </a:r>
              <a:endParaRPr kumimoji="0" lang="fil-PH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57" y="1056"/>
              <a:ext cx="50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l-PH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7" y="2884"/>
              <a:ext cx="5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l-PH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57" y="3892"/>
              <a:ext cx="50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l-PH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57" y="1056"/>
              <a:ext cx="0" cy="28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l-PH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397" y="1056"/>
              <a:ext cx="0" cy="28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l-PH" sz="1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833" y="1143000"/>
            <a:ext cx="6684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dirty="0" smtClean="0"/>
              <a:t>The </a:t>
            </a:r>
            <a:r>
              <a:rPr lang="fil-PH" sz="3600" dirty="0" smtClean="0">
                <a:solidFill>
                  <a:srgbClr val="FF0000"/>
                </a:solidFill>
                <a:latin typeface="Gigi" pitchFamily="82" charset="0"/>
              </a:rPr>
              <a:t>Biotransformation</a:t>
            </a:r>
            <a:r>
              <a:rPr lang="fil-PH" sz="3600" dirty="0" smtClean="0"/>
              <a:t> Pathway</a:t>
            </a:r>
            <a:endParaRPr lang="fil-PH" sz="3600" dirty="0"/>
          </a:p>
        </p:txBody>
      </p:sp>
    </p:spTree>
    <p:extLst>
      <p:ext uri="{BB962C8B-B14F-4D97-AF65-F5344CB8AC3E}">
        <p14:creationId xmlns:p14="http://schemas.microsoft.com/office/powerpoint/2010/main" val="18046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istockphoto.com/file_thumbview_approve/4946873/2/istockphoto_4946873-human-body-with-internal-org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1" y="1978253"/>
            <a:ext cx="4137496" cy="44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istockphoto.com/file_thumbview_approve/4949780/2/istockphoto_4949780-human-body-with-internal-org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286047" cy="50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-76200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696200" cy="1143000"/>
          </a:xfrm>
        </p:spPr>
        <p:txBody>
          <a:bodyPr>
            <a:noAutofit/>
          </a:bodyPr>
          <a:lstStyle/>
          <a:p>
            <a:r>
              <a:rPr lang="fil-P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    DRUG BIOTRANSFORMATION</a:t>
            </a:r>
            <a:endParaRPr lang="fil-P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588567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</a:rPr>
              <a:t>LIVER</a:t>
            </a:r>
            <a:endParaRPr lang="fil-PH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87180" y="3505200"/>
            <a:ext cx="143702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" name="TextBox 4"/>
          <p:cNvSpPr txBox="1"/>
          <p:nvPr/>
        </p:nvSpPr>
        <p:spPr>
          <a:xfrm>
            <a:off x="1932320" y="1636931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dirty="0" smtClean="0">
                <a:solidFill>
                  <a:srgbClr val="006600"/>
                </a:solidFill>
                <a:latin typeface="Gigi" pitchFamily="82" charset="0"/>
              </a:rPr>
              <a:t>of</a:t>
            </a:r>
            <a:endParaRPr lang="fil-PH" sz="36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95800" y="25146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The most important organ in drug metabolism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920" y="4343400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</a:rPr>
              <a:t>INTESTINAL MUCOSA</a:t>
            </a:r>
            <a:endParaRPr lang="fil-PH" sz="2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9187172">
            <a:off x="1634952" y="4576223"/>
            <a:ext cx="1541423" cy="1082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24400" y="4867102"/>
            <a:ext cx="3810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Contains </a:t>
            </a:r>
            <a:r>
              <a:rPr lang="fil-PH" sz="2000" dirty="0" smtClean="0">
                <a:solidFill>
                  <a:srgbClr val="0070C0"/>
                </a:solidFill>
              </a:rPr>
              <a:t>CYP3A4</a:t>
            </a:r>
            <a:r>
              <a:rPr lang="fil-PH" sz="2000" dirty="0" smtClean="0">
                <a:solidFill>
                  <a:srgbClr val="006600"/>
                </a:solidFill>
              </a:rPr>
              <a:t> </a:t>
            </a: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isoenzyme and </a:t>
            </a:r>
          </a:p>
          <a:p>
            <a:pPr marL="68580" indent="0">
              <a:buFont typeface="Wingdings 2" pitchFamily="18" charset="2"/>
              <a:buNone/>
            </a:pPr>
            <a:r>
              <a:rPr lang="fil-PH" sz="2000" dirty="0" smtClean="0">
                <a:solidFill>
                  <a:srgbClr val="0070C0"/>
                </a:solidFill>
                <a:latin typeface="+mj-lt"/>
              </a:rPr>
              <a:t>P-glycoprotein</a:t>
            </a:r>
            <a:endParaRPr lang="fil-PH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95800" y="34290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Contains almost all drug metabolizing enzyme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7" grpId="1" animBg="1"/>
      <p:bldP spid="5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4419600" y="5953780"/>
            <a:ext cx="424694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l-PH" sz="2000" b="1" dirty="0" smtClean="0"/>
              <a:t>HEPATIC METABOLISM</a:t>
            </a:r>
            <a:endParaRPr lang="fil-PH" sz="2000" b="1" dirty="0"/>
          </a:p>
        </p:txBody>
      </p:sp>
      <p:sp>
        <p:nvSpPr>
          <p:cNvPr id="36" name="Oval 35"/>
          <p:cNvSpPr/>
          <p:nvPr/>
        </p:nvSpPr>
        <p:spPr>
          <a:xfrm>
            <a:off x="1840295" y="3599422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5" name="Oval 34"/>
          <p:cNvSpPr/>
          <p:nvPr/>
        </p:nvSpPr>
        <p:spPr>
          <a:xfrm>
            <a:off x="1905000" y="3661544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" name="Rectangle 3"/>
          <p:cNvSpPr/>
          <p:nvPr/>
        </p:nvSpPr>
        <p:spPr>
          <a:xfrm>
            <a:off x="5029200" y="-76200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 descr="http://www.istockphoto.com/file_thumbview_approve/4946873/2/istockphoto_4946873-human-body-with-internal-or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1" y="2190855"/>
            <a:ext cx="3940579" cy="42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696200" cy="1143000"/>
          </a:xfrm>
        </p:spPr>
        <p:txBody>
          <a:bodyPr>
            <a:noAutofit/>
          </a:bodyPr>
          <a:lstStyle/>
          <a:p>
            <a:r>
              <a:rPr lang="fil-P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    DRUG BIOTRANSFORMATION</a:t>
            </a:r>
            <a:endParaRPr lang="fil-P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2320" y="1636931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dirty="0" smtClean="0">
                <a:solidFill>
                  <a:srgbClr val="006600"/>
                </a:solidFill>
                <a:latin typeface="Gigi" pitchFamily="82" charset="0"/>
              </a:rPr>
              <a:t>of</a:t>
            </a:r>
            <a:endParaRPr lang="fil-PH" sz="3600" dirty="0">
              <a:solidFill>
                <a:srgbClr val="006600"/>
              </a:solidFill>
              <a:latin typeface="Gigi" pitchFamily="8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09800" y="2743200"/>
            <a:ext cx="685800" cy="1574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2743200"/>
            <a:ext cx="190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2401669"/>
            <a:ext cx="2065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1400" b="1" dirty="0" smtClean="0"/>
              <a:t>Absorption site of oral drugs </a:t>
            </a:r>
            <a:endParaRPr lang="fil-PH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252478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to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6209" y="2514600"/>
            <a:ext cx="293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b="1" dirty="0" smtClean="0">
                <a:solidFill>
                  <a:srgbClr val="FF0000"/>
                </a:solidFill>
              </a:rPr>
              <a:t>bloodstream </a:t>
            </a:r>
            <a:endParaRPr lang="fil-PH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6438" y="3055203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/>
              <a:t>pass  </a:t>
            </a:r>
            <a:endParaRPr lang="fil-PH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02889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through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298198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b="1" dirty="0" smtClean="0">
                <a:solidFill>
                  <a:srgbClr val="FF0000"/>
                </a:solidFill>
              </a:rPr>
              <a:t>liver </a:t>
            </a:r>
            <a:endParaRPr lang="fil-PH" sz="20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905000" y="3276600"/>
            <a:ext cx="533400" cy="1193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438400" y="3266420"/>
            <a:ext cx="2362200" cy="10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95545" y="3440668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/>
              <a:t>distributed  </a:t>
            </a:r>
            <a:endParaRPr lang="fil-PH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19898" y="336298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into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4353" y="3440668"/>
            <a:ext cx="1838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1400" b="1" dirty="0" smtClean="0">
                <a:solidFill>
                  <a:srgbClr val="FF0000"/>
                </a:solidFill>
              </a:rPr>
              <a:t>Body compartments</a:t>
            </a:r>
            <a:endParaRPr lang="fil-PH" sz="1400" b="1" dirty="0">
              <a:solidFill>
                <a:srgbClr val="FF0000"/>
              </a:solidFill>
            </a:endParaRPr>
          </a:p>
        </p:txBody>
      </p:sp>
      <p:sp>
        <p:nvSpPr>
          <p:cNvPr id="21504" name="Oval 21503"/>
          <p:cNvSpPr/>
          <p:nvPr/>
        </p:nvSpPr>
        <p:spPr>
          <a:xfrm>
            <a:off x="1506793" y="3176477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7" name="Oval 36"/>
          <p:cNvSpPr/>
          <p:nvPr/>
        </p:nvSpPr>
        <p:spPr>
          <a:xfrm>
            <a:off x="1413058" y="3076255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8" name="Oval 37"/>
          <p:cNvSpPr/>
          <p:nvPr/>
        </p:nvSpPr>
        <p:spPr>
          <a:xfrm>
            <a:off x="1477763" y="3138377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9" name="Oval 38"/>
          <p:cNvSpPr/>
          <p:nvPr/>
        </p:nvSpPr>
        <p:spPr>
          <a:xfrm>
            <a:off x="1515863" y="3176477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0" name="Oval 39"/>
          <p:cNvSpPr/>
          <p:nvPr/>
        </p:nvSpPr>
        <p:spPr>
          <a:xfrm>
            <a:off x="1008135" y="2278991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1" name="Oval 40"/>
          <p:cNvSpPr/>
          <p:nvPr/>
        </p:nvSpPr>
        <p:spPr>
          <a:xfrm>
            <a:off x="914400" y="2178769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2" name="Oval 41"/>
          <p:cNvSpPr/>
          <p:nvPr/>
        </p:nvSpPr>
        <p:spPr>
          <a:xfrm>
            <a:off x="979105" y="2240891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3" name="Oval 42"/>
          <p:cNvSpPr/>
          <p:nvPr/>
        </p:nvSpPr>
        <p:spPr>
          <a:xfrm>
            <a:off x="1017205" y="2278991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4" name="Oval 43"/>
          <p:cNvSpPr/>
          <p:nvPr/>
        </p:nvSpPr>
        <p:spPr>
          <a:xfrm>
            <a:off x="2151135" y="5181600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5" name="Oval 44"/>
          <p:cNvSpPr/>
          <p:nvPr/>
        </p:nvSpPr>
        <p:spPr>
          <a:xfrm>
            <a:off x="2057400" y="5081378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6" name="Oval 45"/>
          <p:cNvSpPr/>
          <p:nvPr/>
        </p:nvSpPr>
        <p:spPr>
          <a:xfrm>
            <a:off x="2122105" y="5143500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7" name="Oval 46"/>
          <p:cNvSpPr/>
          <p:nvPr/>
        </p:nvSpPr>
        <p:spPr>
          <a:xfrm>
            <a:off x="2160205" y="5181600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8" name="Oval 47"/>
          <p:cNvSpPr/>
          <p:nvPr/>
        </p:nvSpPr>
        <p:spPr>
          <a:xfrm>
            <a:off x="1770135" y="4062622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9" name="Oval 48"/>
          <p:cNvSpPr/>
          <p:nvPr/>
        </p:nvSpPr>
        <p:spPr>
          <a:xfrm>
            <a:off x="1676400" y="3962400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0" name="Oval 49"/>
          <p:cNvSpPr/>
          <p:nvPr/>
        </p:nvSpPr>
        <p:spPr>
          <a:xfrm>
            <a:off x="1741105" y="4024522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1" name="Oval 50"/>
          <p:cNvSpPr/>
          <p:nvPr/>
        </p:nvSpPr>
        <p:spPr>
          <a:xfrm>
            <a:off x="1779205" y="4062622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2" name="Oval 51"/>
          <p:cNvSpPr/>
          <p:nvPr/>
        </p:nvSpPr>
        <p:spPr>
          <a:xfrm>
            <a:off x="4105730" y="5257800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3" name="Oval 52"/>
          <p:cNvSpPr/>
          <p:nvPr/>
        </p:nvSpPr>
        <p:spPr>
          <a:xfrm>
            <a:off x="4011995" y="5157578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4" name="Oval 53"/>
          <p:cNvSpPr/>
          <p:nvPr/>
        </p:nvSpPr>
        <p:spPr>
          <a:xfrm>
            <a:off x="4076700" y="5219700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5" name="Oval 54"/>
          <p:cNvSpPr/>
          <p:nvPr/>
        </p:nvSpPr>
        <p:spPr>
          <a:xfrm>
            <a:off x="4114800" y="5257800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6" name="Oval 55"/>
          <p:cNvSpPr/>
          <p:nvPr/>
        </p:nvSpPr>
        <p:spPr>
          <a:xfrm>
            <a:off x="1084335" y="5281822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7" name="Oval 56"/>
          <p:cNvSpPr/>
          <p:nvPr/>
        </p:nvSpPr>
        <p:spPr>
          <a:xfrm>
            <a:off x="990600" y="5181600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8" name="Oval 57"/>
          <p:cNvSpPr/>
          <p:nvPr/>
        </p:nvSpPr>
        <p:spPr>
          <a:xfrm>
            <a:off x="1055305" y="5243722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9" name="Oval 58"/>
          <p:cNvSpPr/>
          <p:nvPr/>
        </p:nvSpPr>
        <p:spPr>
          <a:xfrm>
            <a:off x="1093405" y="5281822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0" name="Oval 59"/>
          <p:cNvSpPr/>
          <p:nvPr/>
        </p:nvSpPr>
        <p:spPr>
          <a:xfrm>
            <a:off x="3191330" y="6172200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1" name="Oval 60"/>
          <p:cNvSpPr/>
          <p:nvPr/>
        </p:nvSpPr>
        <p:spPr>
          <a:xfrm>
            <a:off x="3097595" y="6071978"/>
            <a:ext cx="331405" cy="3288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84200" sx="147000" sy="147000" algn="ctr" rotWithShape="0">
              <a:srgbClr val="FFFF00">
                <a:alpha val="56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2" name="Oval 61"/>
          <p:cNvSpPr/>
          <p:nvPr/>
        </p:nvSpPr>
        <p:spPr>
          <a:xfrm>
            <a:off x="3162300" y="6134100"/>
            <a:ext cx="190499" cy="190500"/>
          </a:xfrm>
          <a:prstGeom prst="ellipse">
            <a:avLst/>
          </a:prstGeom>
          <a:solidFill>
            <a:srgbClr val="EBF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3" name="Oval 62"/>
          <p:cNvSpPr/>
          <p:nvPr/>
        </p:nvSpPr>
        <p:spPr>
          <a:xfrm>
            <a:off x="3200400" y="6172200"/>
            <a:ext cx="114300" cy="114300"/>
          </a:xfrm>
          <a:prstGeom prst="ellipse">
            <a:avLst/>
          </a:prstGeom>
          <a:solidFill>
            <a:srgbClr val="DBF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8" name="TextBox 67"/>
          <p:cNvSpPr txBox="1"/>
          <p:nvPr/>
        </p:nvSpPr>
        <p:spPr>
          <a:xfrm>
            <a:off x="5204571" y="4820334"/>
            <a:ext cx="2796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METABOLISM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0" y="427738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undergo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21505" name="Rectangle 21504"/>
          <p:cNvSpPr/>
          <p:nvPr/>
        </p:nvSpPr>
        <p:spPr>
          <a:xfrm>
            <a:off x="4999496" y="5923003"/>
            <a:ext cx="3280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First-Pass Effect</a:t>
            </a:r>
            <a:endParaRPr lang="en-US" sz="2000" b="1" cap="none" spc="0" dirty="0">
              <a:ln>
                <a:solidFill>
                  <a:srgbClr val="FFFF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9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250"/>
                            </p:stCondLst>
                            <p:childTnLst>
                              <p:par>
                                <p:cTn id="97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1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50"/>
                            </p:stCondLst>
                            <p:childTnLst>
                              <p:par>
                                <p:cTn id="105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13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1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750"/>
                            </p:stCondLst>
                            <p:childTnLst>
                              <p:par>
                                <p:cTn id="121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"/>
                            </p:stCondLst>
                            <p:childTnLst>
                              <p:par>
                                <p:cTn id="143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50"/>
                            </p:stCondLst>
                            <p:childTnLst>
                              <p:par>
                                <p:cTn id="151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250"/>
                            </p:stCondLst>
                            <p:childTnLst>
                              <p:par>
                                <p:cTn id="159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500"/>
                            </p:stCondLst>
                            <p:childTnLst>
                              <p:par>
                                <p:cTn id="171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250"/>
                            </p:stCondLst>
                            <p:childTnLst>
                              <p:par>
                                <p:cTn id="175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750"/>
                            </p:stCondLst>
                            <p:childTnLst>
                              <p:par>
                                <p:cTn id="183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9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5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20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28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500"/>
                            </p:stCondLst>
                            <p:childTnLst>
                              <p:par>
                                <p:cTn id="232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250"/>
                            </p:stCondLst>
                            <p:childTnLst>
                              <p:par>
                                <p:cTn id="236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000"/>
                            </p:stCondLst>
                            <p:childTnLst>
                              <p:par>
                                <p:cTn id="240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4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"/>
                            </p:stCondLst>
                            <p:childTnLst>
                              <p:par>
                                <p:cTn id="248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250"/>
                            </p:stCondLst>
                            <p:childTnLst>
                              <p:par>
                                <p:cTn id="252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9000"/>
                            </p:stCondLst>
                            <p:childTnLst>
                              <p:par>
                                <p:cTn id="256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750"/>
                            </p:stCondLst>
                            <p:childTnLst>
                              <p:par>
                                <p:cTn id="260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50"/>
                            </p:stCondLst>
                            <p:childTnLst>
                              <p:par>
                                <p:cTn id="269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500"/>
                            </p:stCondLst>
                            <p:childTnLst>
                              <p:par>
                                <p:cTn id="272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50"/>
                            </p:stCondLst>
                            <p:childTnLst>
                              <p:par>
                                <p:cTn id="276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5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250"/>
                            </p:stCondLst>
                            <p:childTnLst>
                              <p:par>
                                <p:cTn id="297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"/>
                            </p:stCondLst>
                            <p:childTnLst>
                              <p:par>
                                <p:cTn id="305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500"/>
                            </p:stCondLst>
                            <p:childTnLst>
                              <p:par>
                                <p:cTn id="309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250"/>
                            </p:stCondLst>
                            <p:childTnLst>
                              <p:par>
                                <p:cTn id="313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000"/>
                            </p:stCondLst>
                            <p:childTnLst>
                              <p:par>
                                <p:cTn id="317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750"/>
                            </p:stCondLst>
                            <p:childTnLst>
                              <p:par>
                                <p:cTn id="321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500"/>
                            </p:stCondLst>
                            <p:childTnLst>
                              <p:par>
                                <p:cTn id="325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250"/>
                            </p:stCondLst>
                            <p:childTnLst>
                              <p:par>
                                <p:cTn id="329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3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37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50"/>
                            </p:stCondLst>
                            <p:childTnLst>
                              <p:par>
                                <p:cTn id="346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00"/>
                            </p:stCondLst>
                            <p:childTnLst>
                              <p:par>
                                <p:cTn id="349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250"/>
                            </p:stCondLst>
                            <p:childTnLst>
                              <p:par>
                                <p:cTn id="353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75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5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250"/>
                            </p:stCondLst>
                            <p:childTnLst>
                              <p:par>
                                <p:cTn id="374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7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50"/>
                            </p:stCondLst>
                            <p:childTnLst>
                              <p:par>
                                <p:cTn id="382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500"/>
                            </p:stCondLst>
                            <p:childTnLst>
                              <p:par>
                                <p:cTn id="386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250"/>
                            </p:stCondLst>
                            <p:childTnLst>
                              <p:par>
                                <p:cTn id="390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000"/>
                            </p:stCondLst>
                            <p:childTnLst>
                              <p:par>
                                <p:cTn id="394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750"/>
                            </p:stCondLst>
                            <p:childTnLst>
                              <p:par>
                                <p:cTn id="398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8250"/>
                            </p:stCondLst>
                            <p:childTnLst>
                              <p:par>
                                <p:cTn id="406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9000"/>
                            </p:stCondLst>
                            <p:childTnLst>
                              <p:par>
                                <p:cTn id="410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9750"/>
                            </p:stCondLst>
                            <p:childTnLst>
                              <p:par>
                                <p:cTn id="414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"/>
                            </p:stCondLst>
                            <p:childTnLst>
                              <p:par>
                                <p:cTn id="423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00"/>
                            </p:stCondLst>
                            <p:childTnLst>
                              <p:par>
                                <p:cTn id="426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250"/>
                            </p:stCondLst>
                            <p:childTnLst>
                              <p:par>
                                <p:cTn id="430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000"/>
                            </p:stCondLst>
                            <p:childTnLst>
                              <p:par>
                                <p:cTn id="434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5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250"/>
                            </p:stCondLst>
                            <p:childTnLst>
                              <p:par>
                                <p:cTn id="451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000"/>
                            </p:stCondLst>
                            <p:childTnLst>
                              <p:par>
                                <p:cTn id="454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750"/>
                            </p:stCondLst>
                            <p:childTnLst>
                              <p:par>
                                <p:cTn id="459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500"/>
                            </p:stCondLst>
                            <p:childTnLst>
                              <p:par>
                                <p:cTn id="463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250"/>
                            </p:stCondLst>
                            <p:childTnLst>
                              <p:par>
                                <p:cTn id="467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00"/>
                            </p:stCondLst>
                            <p:childTnLst>
                              <p:par>
                                <p:cTn id="471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6750"/>
                            </p:stCondLst>
                            <p:childTnLst>
                              <p:par>
                                <p:cTn id="475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500"/>
                            </p:stCondLst>
                            <p:childTnLst>
                              <p:par>
                                <p:cTn id="479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8250"/>
                            </p:stCondLst>
                            <p:childTnLst>
                              <p:par>
                                <p:cTn id="483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9000"/>
                            </p:stCondLst>
                            <p:childTnLst>
                              <p:par>
                                <p:cTn id="487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9750"/>
                            </p:stCondLst>
                            <p:childTnLst>
                              <p:par>
                                <p:cTn id="491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750"/>
                            </p:stCondLst>
                            <p:childTnLst>
                              <p:par>
                                <p:cTn id="500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00"/>
                            </p:stCondLst>
                            <p:childTnLst>
                              <p:par>
                                <p:cTn id="503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2250"/>
                            </p:stCondLst>
                            <p:childTnLst>
                              <p:par>
                                <p:cTn id="507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1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750"/>
                            </p:stCondLst>
                            <p:childTnLst>
                              <p:par>
                                <p:cTn id="5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00"/>
                            </p:stCondLst>
                            <p:childTnLst>
                              <p:par>
                                <p:cTn id="5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250"/>
                            </p:stCondLst>
                            <p:childTnLst>
                              <p:par>
                                <p:cTn id="528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3000"/>
                            </p:stCondLst>
                            <p:childTnLst>
                              <p:par>
                                <p:cTn id="531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3750"/>
                            </p:stCondLst>
                            <p:childTnLst>
                              <p:par>
                                <p:cTn id="536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4500"/>
                            </p:stCondLst>
                            <p:childTnLst>
                              <p:par>
                                <p:cTn id="540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4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000"/>
                            </p:stCondLst>
                            <p:childTnLst>
                              <p:par>
                                <p:cTn id="548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52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56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8250"/>
                            </p:stCondLst>
                            <p:childTnLst>
                              <p:par>
                                <p:cTn id="560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000"/>
                            </p:stCondLst>
                            <p:childTnLst>
                              <p:par>
                                <p:cTn id="564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9750"/>
                            </p:stCondLst>
                            <p:childTnLst>
                              <p:par>
                                <p:cTn id="568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50"/>
                            </p:stCondLst>
                            <p:childTnLst>
                              <p:par>
                                <p:cTn id="577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500"/>
                            </p:stCondLst>
                            <p:childTnLst>
                              <p:par>
                                <p:cTn id="580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2250"/>
                            </p:stCondLst>
                            <p:childTnLst>
                              <p:par>
                                <p:cTn id="584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8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50"/>
                            </p:stCondLst>
                            <p:childTnLst>
                              <p:par>
                                <p:cTn id="59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500"/>
                            </p:stCondLst>
                            <p:childTnLst>
                              <p:par>
                                <p:cTn id="60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250"/>
                            </p:stCondLst>
                            <p:childTnLst>
                              <p:par>
                                <p:cTn id="605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3000"/>
                            </p:stCondLst>
                            <p:childTnLst>
                              <p:par>
                                <p:cTn id="608" presetID="35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presetID="35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3750"/>
                            </p:stCondLst>
                            <p:childTnLst>
                              <p:par>
                                <p:cTn id="613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4500"/>
                            </p:stCondLst>
                            <p:childTnLst>
                              <p:par>
                                <p:cTn id="617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250"/>
                            </p:stCondLst>
                            <p:childTnLst>
                              <p:par>
                                <p:cTn id="621" presetID="26" presetClass="emph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6000"/>
                            </p:stCondLst>
                            <p:childTnLst>
                              <p:par>
                                <p:cTn id="625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6750"/>
                            </p:stCondLst>
                            <p:childTnLst>
                              <p:par>
                                <p:cTn id="629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3" presetID="26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8250"/>
                            </p:stCondLst>
                            <p:childTnLst>
                              <p:par>
                                <p:cTn id="637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9000"/>
                            </p:stCondLst>
                            <p:childTnLst>
                              <p:par>
                                <p:cTn id="641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9750"/>
                            </p:stCondLst>
                            <p:childTnLst>
                              <p:par>
                                <p:cTn id="645" presetID="26" presetClass="emph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6" grpId="0" animBg="1"/>
      <p:bldP spid="36" grpId="1" animBg="1"/>
      <p:bldP spid="36" grpId="2" animBg="1"/>
      <p:bldP spid="36" grpId="3" animBg="1"/>
      <p:bldP spid="36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16" grpId="0"/>
      <p:bldP spid="18" grpId="0"/>
      <p:bldP spid="19" grpId="0"/>
      <p:bldP spid="20" grpId="0"/>
      <p:bldP spid="21" grpId="1"/>
      <p:bldP spid="23" grpId="0"/>
      <p:bldP spid="30" grpId="0"/>
      <p:bldP spid="31" grpId="0"/>
      <p:bldP spid="32" grpId="0"/>
      <p:bldP spid="21504" grpId="0" animBg="1"/>
      <p:bldP spid="21504" grpId="1" animBg="1"/>
      <p:bldP spid="21504" grpId="2" animBg="1"/>
      <p:bldP spid="21504" grpId="3" animBg="1"/>
      <p:bldP spid="21504" grpId="4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39" grpId="2" animBg="1"/>
      <p:bldP spid="39" grpId="3" animBg="1"/>
      <p:bldP spid="39" grpId="4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3" grpId="4" animBg="1"/>
      <p:bldP spid="44" grpId="0" animBg="1"/>
      <p:bldP spid="44" grpId="1" animBg="1"/>
      <p:bldP spid="44" grpId="2" animBg="1"/>
      <p:bldP spid="44" grpId="3" animBg="1"/>
      <p:bldP spid="44" grpId="4" animBg="1"/>
      <p:bldP spid="45" grpId="0" animBg="1"/>
      <p:bldP spid="45" grpId="1" animBg="1"/>
      <p:bldP spid="45" grpId="2" animBg="1"/>
      <p:bldP spid="45" grpId="3" animBg="1"/>
      <p:bldP spid="45" grpId="4" animBg="1"/>
      <p:bldP spid="46" grpId="0" animBg="1"/>
      <p:bldP spid="46" grpId="1" animBg="1"/>
      <p:bldP spid="46" grpId="2" animBg="1"/>
      <p:bldP spid="46" grpId="3" animBg="1"/>
      <p:bldP spid="46" grpId="4" animBg="1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49" grpId="2" animBg="1"/>
      <p:bldP spid="49" grpId="3" animBg="1"/>
      <p:bldP spid="49" grpId="4" animBg="1"/>
      <p:bldP spid="50" grpId="0" animBg="1"/>
      <p:bldP spid="50" grpId="1" animBg="1"/>
      <p:bldP spid="50" grpId="2" animBg="1"/>
      <p:bldP spid="50" grpId="3" animBg="1"/>
      <p:bldP spid="50" grpId="4" animBg="1"/>
      <p:bldP spid="51" grpId="0" animBg="1"/>
      <p:bldP spid="51" grpId="1" animBg="1"/>
      <p:bldP spid="51" grpId="2" animBg="1"/>
      <p:bldP spid="51" grpId="3" animBg="1"/>
      <p:bldP spid="51" grpId="4" animBg="1"/>
      <p:bldP spid="52" grpId="0" animBg="1"/>
      <p:bldP spid="52" grpId="1" animBg="1"/>
      <p:bldP spid="52" grpId="2" animBg="1"/>
      <p:bldP spid="52" grpId="3" animBg="1"/>
      <p:bldP spid="52" grpId="4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54" grpId="3" animBg="1"/>
      <p:bldP spid="54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  <p:bldP spid="57" grpId="4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0" grpId="2" animBg="1"/>
      <p:bldP spid="60" grpId="3" animBg="1"/>
      <p:bldP spid="60" grpId="4" animBg="1"/>
      <p:bldP spid="61" grpId="0" animBg="1"/>
      <p:bldP spid="61" grpId="1" animBg="1"/>
      <p:bldP spid="61" grpId="2" animBg="1"/>
      <p:bldP spid="61" grpId="3" animBg="1"/>
      <p:bldP spid="61" grpId="4" animBg="1"/>
      <p:bldP spid="62" grpId="0" animBg="1"/>
      <p:bldP spid="62" grpId="1" animBg="1"/>
      <p:bldP spid="62" grpId="2" animBg="1"/>
      <p:bldP spid="62" grpId="3" animBg="1"/>
      <p:bldP spid="62" grpId="4" animBg="1"/>
      <p:bldP spid="63" grpId="0" animBg="1"/>
      <p:bldP spid="63" grpId="1" animBg="1"/>
      <p:bldP spid="63" grpId="2" animBg="1"/>
      <p:bldP spid="63" grpId="3" animBg="1"/>
      <p:bldP spid="63" grpId="4" animBg="1"/>
      <p:bldP spid="68" grpId="0"/>
      <p:bldP spid="69" grpId="0"/>
      <p:bldP spid="215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696200" cy="1143000"/>
          </a:xfrm>
        </p:spPr>
        <p:txBody>
          <a:bodyPr>
            <a:noAutofit/>
          </a:bodyPr>
          <a:lstStyle/>
          <a:p>
            <a:r>
              <a:rPr lang="fil-P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    DRUG BIOTRANSFORMATION</a:t>
            </a:r>
            <a:endParaRPr lang="fil-P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524" y="1143000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dirty="0" smtClean="0">
                <a:solidFill>
                  <a:srgbClr val="006600"/>
                </a:solidFill>
                <a:latin typeface="Gigi" pitchFamily="82" charset="0"/>
              </a:rPr>
              <a:t>of</a:t>
            </a:r>
            <a:endParaRPr lang="fil-PH" sz="36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4400" y="2286000"/>
            <a:ext cx="353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METABOLISM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81400" y="259080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000" dirty="0" smtClean="0">
                <a:solidFill>
                  <a:srgbClr val="006600"/>
                </a:solidFill>
                <a:latin typeface="Gigi" pitchFamily="82" charset="0"/>
              </a:rPr>
              <a:t>undergo</a:t>
            </a:r>
            <a:endParaRPr lang="fil-PH" sz="2000" dirty="0">
              <a:solidFill>
                <a:srgbClr val="006600"/>
              </a:solidFill>
              <a:latin typeface="Gigi" pitchFamily="8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" y="2647890"/>
            <a:ext cx="2971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000" b="1" dirty="0" smtClean="0">
                <a:solidFill>
                  <a:srgbClr val="FF0000"/>
                </a:solidFill>
              </a:rPr>
              <a:t>List of DRUGS</a:t>
            </a:r>
            <a:endParaRPr lang="fil-PH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9004" y="2971800"/>
            <a:ext cx="3243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First-pass effect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962400"/>
            <a:ext cx="206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Isoproterenol</a:t>
            </a:r>
            <a:endParaRPr lang="fil-PH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1295400" y="4355068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Lidocaine</a:t>
            </a:r>
            <a:endParaRPr lang="fil-PH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95400" y="4736068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Meperidine</a:t>
            </a:r>
            <a:endParaRPr lang="fil-PH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3311204" y="3962400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Morphine</a:t>
            </a:r>
            <a:endParaRPr lang="fil-PH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3311204" y="4355068"/>
            <a:ext cx="2186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Nitroglycerine</a:t>
            </a:r>
            <a:endParaRPr lang="fil-PH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3311204" y="4736068"/>
            <a:ext cx="220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Pentazocaine</a:t>
            </a:r>
            <a:endParaRPr lang="fil-PH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5444804" y="3962400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Propoxyphene</a:t>
            </a:r>
            <a:endParaRPr lang="fil-PH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5475146" y="4355068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Propranolol</a:t>
            </a:r>
            <a:endParaRPr lang="fil-PH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5444804" y="4736068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dirty="0" smtClean="0"/>
              <a:t>Salicylamide</a:t>
            </a:r>
            <a:endParaRPr lang="fil-PH" sz="1400" dirty="0"/>
          </a:p>
        </p:txBody>
      </p:sp>
      <p:sp>
        <p:nvSpPr>
          <p:cNvPr id="6" name="Striped Right Arrow 5">
            <a:hlinkClick r:id="rId2" action="ppaction://hlinkpres?slideindex=1&amp;slidetitle=SITES     DRUG BIOTRANSFORMATION"/>
          </p:cNvPr>
          <p:cNvSpPr/>
          <p:nvPr/>
        </p:nvSpPr>
        <p:spPr>
          <a:xfrm>
            <a:off x="914400" y="5356860"/>
            <a:ext cx="7162800" cy="1082040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187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64" grpId="0"/>
      <p:bldP spid="2" grpId="0"/>
      <p:bldP spid="5" grpId="0"/>
      <p:bldP spid="65" grpId="0"/>
      <p:bldP spid="66" grpId="0"/>
      <p:bldP spid="67" grpId="0"/>
      <p:bldP spid="71" grpId="0"/>
      <p:bldP spid="72" grpId="0"/>
      <p:bldP spid="73" grpId="0"/>
      <p:bldP spid="74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425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191000" y="1181100"/>
            <a:ext cx="3962400" cy="2438400"/>
          </a:xfrm>
          <a:prstGeom prst="wedgeRoundRectCallout">
            <a:avLst>
              <a:gd name="adj1" fmla="val -72116"/>
              <a:gd name="adj2" fmla="val 30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…to be continued next meeting. Please prepare ½ crosswise for a short quiz…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Good Luck!</a:t>
            </a:r>
            <a:endParaRPr kumimoji="0" lang="fil-P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recognize the role of specific enzyme</a:t>
            </a:r>
          </a:p>
          <a:p>
            <a:pPr marL="68580" indent="0">
              <a:buNone/>
            </a:pPr>
            <a:endParaRPr lang="fil-PH" dirty="0" smtClean="0"/>
          </a:p>
          <a:p>
            <a:r>
              <a:rPr lang="fil-PH" dirty="0" smtClean="0"/>
              <a:t>To be acquainted with the metabolism on specific functional groups</a:t>
            </a:r>
          </a:p>
          <a:p>
            <a:pPr marL="68580" indent="0">
              <a:buNone/>
            </a:pPr>
            <a:endParaRPr lang="fil-PH" dirty="0"/>
          </a:p>
          <a:p>
            <a:r>
              <a:rPr lang="fil-PH" dirty="0" smtClean="0"/>
              <a:t>To become aware of the metabolism of the currently used therapeutic agents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803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" y="37338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categories:</a:t>
            </a:r>
          </a:p>
          <a:p>
            <a:r>
              <a:rPr lang="en-US" dirty="0"/>
              <a:t>	</a:t>
            </a:r>
            <a:r>
              <a:rPr lang="en-US" sz="2800" dirty="0" smtClean="0">
                <a:solidFill>
                  <a:srgbClr val="C00000"/>
                </a:solidFill>
                <a:latin typeface="Gigi" pitchFamily="82" charset="0"/>
              </a:rPr>
              <a:t>Catabolism</a:t>
            </a:r>
            <a:r>
              <a:rPr lang="en-US" dirty="0" smtClean="0"/>
              <a:t>   </a:t>
            </a:r>
            <a:r>
              <a:rPr lang="en-US" sz="1400" dirty="0" smtClean="0"/>
              <a:t>breaks </a:t>
            </a:r>
            <a:r>
              <a:rPr lang="en-US" sz="1400" dirty="0"/>
              <a:t>down organic matter </a:t>
            </a:r>
          </a:p>
          <a:p>
            <a:r>
              <a:rPr lang="en-US" dirty="0"/>
              <a:t>	</a:t>
            </a:r>
            <a:r>
              <a:rPr lang="en-US" sz="2800" dirty="0" smtClean="0">
                <a:solidFill>
                  <a:srgbClr val="C00000"/>
                </a:solidFill>
                <a:latin typeface="Gigi" pitchFamily="82" charset="0"/>
              </a:rPr>
              <a:t>Anabolism </a:t>
            </a:r>
            <a:r>
              <a:rPr lang="en-US" dirty="0" smtClean="0"/>
              <a:t> 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uses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energy to build up or construct 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components of cells such as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proteins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nucleic acids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fil-P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endParaRPr lang="fil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486347"/>
          </a:xfrm>
        </p:spPr>
        <p:txBody>
          <a:bodyPr>
            <a:normAutofit fontScale="70000" lnSpcReduction="20000"/>
          </a:bodyPr>
          <a:lstStyle/>
          <a:p>
            <a:r>
              <a:rPr lang="fil-PH" dirty="0" smtClean="0">
                <a:solidFill>
                  <a:schemeClr val="tx1"/>
                </a:solidFill>
              </a:rPr>
              <a:t>Elimination of drugs and other foreign compounds</a:t>
            </a:r>
          </a:p>
          <a:p>
            <a:pPr lvl="4"/>
            <a:r>
              <a:rPr lang="fil-PH" sz="2800" dirty="0" smtClean="0">
                <a:solidFill>
                  <a:srgbClr val="C00000"/>
                </a:solidFill>
                <a:latin typeface="Gigi" pitchFamily="82" charset="0"/>
              </a:rPr>
              <a:t>Prodrugs </a:t>
            </a:r>
            <a:r>
              <a:rPr lang="fil-PH" dirty="0" smtClean="0">
                <a:solidFill>
                  <a:srgbClr val="C00000"/>
                </a:solidFill>
              </a:rPr>
              <a:t> </a:t>
            </a:r>
            <a:r>
              <a:rPr lang="fil-PH" dirty="0" smtClean="0"/>
              <a:t>– </a:t>
            </a:r>
            <a:r>
              <a:rPr lang="fil-PH" sz="2000" dirty="0" smtClean="0"/>
              <a:t>active drug</a:t>
            </a:r>
          </a:p>
          <a:p>
            <a:pPr lvl="4"/>
            <a:r>
              <a:rPr lang="fil-PH" sz="2800" dirty="0" smtClean="0">
                <a:solidFill>
                  <a:srgbClr val="C00000"/>
                </a:solidFill>
                <a:latin typeface="Gigi" pitchFamily="82" charset="0"/>
              </a:rPr>
              <a:t>Xenobiotics</a:t>
            </a:r>
            <a:r>
              <a:rPr lang="fil-PH" sz="3600" dirty="0" smtClean="0">
                <a:solidFill>
                  <a:srgbClr val="C00000"/>
                </a:solidFill>
                <a:latin typeface="Gigi" pitchFamily="82" charset="0"/>
              </a:rPr>
              <a:t> </a:t>
            </a:r>
            <a:r>
              <a:rPr lang="fil-PH" dirty="0" smtClean="0"/>
              <a:t> – </a:t>
            </a:r>
            <a:r>
              <a:rPr lang="fil-PH" sz="2000" dirty="0" smtClean="0"/>
              <a:t>foreign compound</a:t>
            </a:r>
          </a:p>
          <a:p>
            <a:pPr marL="1097280" lvl="4" indent="0">
              <a:buNone/>
            </a:pPr>
            <a:endParaRPr lang="fil-PH" dirty="0"/>
          </a:p>
        </p:txBody>
      </p:sp>
      <p:sp>
        <p:nvSpPr>
          <p:cNvPr id="4" name="Rectangle 3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857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6977"/>
            <a:ext cx="3579813" cy="481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endParaRPr lang="fil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il-PH" b="1" dirty="0" smtClean="0"/>
              <a:t>Important Points to Remember</a:t>
            </a:r>
            <a:endParaRPr lang="fil-PH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3200400"/>
            <a:ext cx="4724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Most drugs entering the body are lipophilic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4495800"/>
            <a:ext cx="4114800" cy="1676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Drug molecules easily diffuse through the lipophilic membranes of the GIT</a:t>
            </a:r>
            <a:endParaRPr lang="fil-PH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3810000" y="2895600"/>
            <a:ext cx="4724400" cy="335280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" name="Rectangle 3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r>
              <a:rPr lang="fil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endParaRPr lang="fil-PH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fil-PH" b="1" dirty="0" smtClean="0"/>
              <a:t>Important Points to Remember</a:t>
            </a:r>
            <a:endParaRPr lang="fil-PH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3200400"/>
            <a:ext cx="3276600" cy="2881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Some of the </a:t>
            </a:r>
            <a:r>
              <a:rPr lang="en-US" sz="2800" dirty="0" err="1" smtClean="0">
                <a:solidFill>
                  <a:srgbClr val="C00000"/>
                </a:solidFill>
                <a:latin typeface="Gigi" pitchFamily="82" charset="0"/>
                <a:cs typeface="Arial" pitchFamily="34" charset="0"/>
              </a:rPr>
              <a:t>Prodrugs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 </a:t>
            </a:r>
            <a:r>
              <a:rPr lang="en-US" sz="2800" dirty="0" err="1" smtClean="0">
                <a:solidFill>
                  <a:srgbClr val="C00000"/>
                </a:solidFill>
                <a:latin typeface="Gigi" pitchFamily="82" charset="0"/>
                <a:cs typeface="Arial" pitchFamily="34" charset="0"/>
              </a:rPr>
              <a:t>Xenobiotics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are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NOT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completely excreted in the urine due to the </a:t>
            </a:r>
            <a:r>
              <a:rPr lang="en-US" b="1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reabsorption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in the renal tubules</a:t>
            </a:r>
            <a:endParaRPr lang="fil-PH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77" y="3033712"/>
            <a:ext cx="4474139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Metabolism</a:t>
            </a:r>
            <a:endParaRPr lang="fil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1" y="22639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dirty="0" smtClean="0"/>
              <a:t>The product of metabolism must become hydrophilic or converted to a water-soluble substance for elimination </a:t>
            </a:r>
            <a:endParaRPr lang="fil-PH" sz="2000" dirty="0"/>
          </a:p>
        </p:txBody>
      </p:sp>
      <p:sp>
        <p:nvSpPr>
          <p:cNvPr id="11" name="Rectangle 10"/>
          <p:cNvSpPr/>
          <p:nvPr/>
        </p:nvSpPr>
        <p:spPr>
          <a:xfrm>
            <a:off x="3200400" y="3619052"/>
            <a:ext cx="2438400" cy="571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1400" b="1" dirty="0" smtClean="0"/>
              <a:t>ELIMINATION</a:t>
            </a:r>
            <a:endParaRPr lang="fil-PH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3886200"/>
            <a:ext cx="0" cy="529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3886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3886200"/>
            <a:ext cx="0" cy="529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3886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91260" y="4267200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COMPLETE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4267200"/>
            <a:ext cx="2133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INCOMPLETE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991100" y="4730499"/>
            <a:ext cx="1905000" cy="174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2000" dirty="0" smtClean="0">
                <a:solidFill>
                  <a:schemeClr val="accent1">
                    <a:lumMod val="75000"/>
                  </a:schemeClr>
                </a:solidFill>
                <a:latin typeface="Gigi" pitchFamily="82" charset="0"/>
              </a:rPr>
              <a:t>Unwanted biological effect</a:t>
            </a:r>
            <a:endParaRPr lang="fil-PH" sz="2000" dirty="0">
              <a:solidFill>
                <a:schemeClr val="accent1">
                  <a:lumMod val="75000"/>
                </a:schemeClr>
              </a:solidFill>
              <a:latin typeface="Gigi" pitchFamily="82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00200" y="4730499"/>
            <a:ext cx="2705100" cy="174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2000" dirty="0" smtClean="0">
                <a:solidFill>
                  <a:schemeClr val="accent1">
                    <a:lumMod val="75000"/>
                  </a:schemeClr>
                </a:solidFill>
                <a:latin typeface="Gigi" pitchFamily="82" charset="0"/>
              </a:rPr>
              <a:t>Forms inactive and non-toxic substance</a:t>
            </a:r>
            <a:endParaRPr lang="fil-PH" sz="2000" dirty="0">
              <a:solidFill>
                <a:schemeClr val="accent1">
                  <a:lumMod val="75000"/>
                </a:schemeClr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2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tifr.res.in/~shyamal/pdb1dz4_hemecamtrpphe_ribb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5" y="4038600"/>
            <a:ext cx="2934725" cy="19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8" y="1874362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of Metabolism</a:t>
            </a:r>
            <a:endParaRPr lang="fil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2216" y="0"/>
            <a:ext cx="2071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Overview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895813"/>
            <a:ext cx="3924300" cy="17118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085865"/>
            <a:ext cx="3853216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Prodrugs/Metabolites</a:t>
            </a:r>
            <a:endParaRPr lang="fil-P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707" y="4657813"/>
            <a:ext cx="3551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Are mostly </a:t>
            </a:r>
            <a:r>
              <a:rPr lang="fil-PH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lipophilic</a:t>
            </a:r>
            <a:r>
              <a:rPr lang="fil-PH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or lipid-soluble compounds</a:t>
            </a:r>
            <a:endParaRPr lang="fil-PH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" y="5791200"/>
            <a:ext cx="7848600" cy="6118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5810026"/>
            <a:ext cx="3429000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fil-P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Metabolism</a:t>
            </a:r>
            <a:endParaRPr lang="fil-P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587758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 also called  DETOXIFICATION or DETOXICATION</a:t>
            </a:r>
            <a:endParaRPr lang="fil-PH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02032" y="2293461"/>
            <a:ext cx="3924300" cy="1888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602032" y="2483514"/>
            <a:ext cx="3853216" cy="57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fil-P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itchFamily="82" charset="0"/>
              </a:rPr>
              <a:t>Xenobiotics</a:t>
            </a:r>
            <a:endParaRPr lang="fil-P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4139" y="3055462"/>
            <a:ext cx="3551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be converted to a water-soluble substance (hydrophilic)</a:t>
            </a:r>
            <a:endParaRPr lang="fil-PH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78033" y="3075250"/>
            <a:ext cx="2796601" cy="2133600"/>
            <a:chOff x="1447800" y="2590800"/>
            <a:chExt cx="2796601" cy="2133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90800"/>
              <a:ext cx="2133600" cy="2133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65463" y="2647821"/>
              <a:ext cx="2678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400" b="1" dirty="0" smtClean="0"/>
                <a:t>Functional Group</a:t>
              </a:r>
              <a:endParaRPr lang="fil-PH" sz="14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29200" y="-76200"/>
            <a:ext cx="2743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Pathway of Drug Metabolism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48200" y="1752600"/>
            <a:ext cx="3810000" cy="3878579"/>
            <a:chOff x="4419600" y="1752600"/>
            <a:chExt cx="4038600" cy="4038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752600"/>
              <a:ext cx="4038600" cy="4038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81600" y="3113951"/>
              <a:ext cx="1867742" cy="320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400" b="1" dirty="0" smtClean="0"/>
                <a:t>Xenobiotic</a:t>
              </a:r>
              <a:endParaRPr lang="fil-PH" sz="1400" b="1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832860" y="4106721"/>
            <a:ext cx="8382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l-P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Functional Polar Groups to Xenobiotics</a:t>
            </a:r>
            <a:endParaRPr lang="fil-P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71700" y="5631179"/>
            <a:ext cx="4953000" cy="584775"/>
            <a:chOff x="701445" y="5486400"/>
            <a:chExt cx="4953000" cy="584775"/>
          </a:xfrm>
        </p:grpSpPr>
        <p:sp>
          <p:nvSpPr>
            <p:cNvPr id="16" name="Rounded Rectangle 15"/>
            <p:cNvSpPr/>
            <p:nvPr/>
          </p:nvSpPr>
          <p:spPr>
            <a:xfrm flipV="1">
              <a:off x="701445" y="5486400"/>
              <a:ext cx="4953000" cy="4571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3048" y="5486400"/>
              <a:ext cx="462979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Direct introduction</a:t>
              </a:r>
              <a:endPara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4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862</TotalTime>
  <Words>892</Words>
  <Application>Microsoft Office PowerPoint</Application>
  <PresentationFormat>On-screen Show (4:3)</PresentationFormat>
  <Paragraphs>228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CHAPTER 3</vt:lpstr>
      <vt:lpstr>Objectives</vt:lpstr>
      <vt:lpstr>Objectives</vt:lpstr>
      <vt:lpstr>Metabolism</vt:lpstr>
      <vt:lpstr>Metabolism</vt:lpstr>
      <vt:lpstr>Metabolism</vt:lpstr>
      <vt:lpstr>Product of Metabolism</vt:lpstr>
      <vt:lpstr>Product of Metabolism</vt:lpstr>
      <vt:lpstr>Introduction of Functional Polar Groups to Xenobiotics</vt:lpstr>
      <vt:lpstr>Introduction of Functional Polar Groups to Xenobiotics</vt:lpstr>
      <vt:lpstr>Introduction of Functional Polar Groups to Xenobiotics</vt:lpstr>
      <vt:lpstr>Introduction of Functional Polar Groups to Xenobiotics</vt:lpstr>
      <vt:lpstr>Introduction of Functional Polar Groups to Xenobiotics</vt:lpstr>
      <vt:lpstr>Introduction of Functional Polar Groups to Xenobiotics</vt:lpstr>
      <vt:lpstr>PHASE 1 REACTION</vt:lpstr>
      <vt:lpstr>PHASE 2 REACTION</vt:lpstr>
      <vt:lpstr>PHASE 1 &amp; PHASE 2 REACTION</vt:lpstr>
      <vt:lpstr>PHASE 1 &amp; PHASE 2 REACTION</vt:lpstr>
      <vt:lpstr>PHASE 1 &amp; PHASE 2 REACTION</vt:lpstr>
      <vt:lpstr>PHASE 1 &amp; PHASE 2 REACTION</vt:lpstr>
      <vt:lpstr>PHASE 1 &amp; PHASE 2 REACTION</vt:lpstr>
      <vt:lpstr>PowerPoint Presentation</vt:lpstr>
      <vt:lpstr>SITES     DRUG BIOTRANSFORMATION</vt:lpstr>
      <vt:lpstr>SITES     DRUG BIOTRANSFORMATION</vt:lpstr>
      <vt:lpstr>SITES     DRUG BIOTRANSFORMATION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Roselyn</dc:creator>
  <cp:lastModifiedBy>Roselyn</cp:lastModifiedBy>
  <cp:revision>210</cp:revision>
  <dcterms:created xsi:type="dcterms:W3CDTF">2010-11-25T01:25:45Z</dcterms:created>
  <dcterms:modified xsi:type="dcterms:W3CDTF">2010-11-30T02:54:57Z</dcterms:modified>
</cp:coreProperties>
</file>